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4083197"/>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Les deux programmes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Le programme de cadeaux est remplacé par le programme Échantillons de fidélité.</a:t>
                      </a:r>
                    </a:p>
                    <a:p>
                      <a:pPr marL="180000" indent="-180000">
                        <a:spcAft>
                          <a:spcPts val="1200"/>
                        </a:spcAft>
                        <a:buClr>
                          <a:schemeClr val="bg1"/>
                        </a:buClr>
                        <a:buFont typeface="Wingdings" panose="05000000000000000000" pitchFamily="2" charset="2"/>
                        <a:buChar char="§"/>
                      </a:pPr>
                      <a:r>
                        <a:rPr lang="fr-FR" sz="1600" dirty="0">
                          <a:solidFill>
                            <a:schemeClr val="bg1"/>
                          </a:solidFill>
                          <a:latin typeface="Cabin" pitchFamily="2" charset="0"/>
                        </a:rPr>
                        <a:t>Le nom de l’avantage « Primes de fidélité » sera remplacé par « Échantillons de fidélité ».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fr-FR" sz="1600" dirty="0">
                          <a:solidFill>
                            <a:schemeClr val="bg1"/>
                          </a:solidFill>
                          <a:latin typeface="Cabin" pitchFamily="2" charset="0"/>
                        </a:rPr>
                        <a:t>Les clients privilégiés recevront une série d’échantillons de fidélité, qui comprendra quatre échantillons de fidélité sur une période de 13 mois.</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Les frais d’inscription et de renouvellement de CP+ passeront de 19,95 $/19,95 € à 25 $/25 €.</a:t>
                      </a:r>
                    </a:p>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Les clients CP+ recevront 12 échantillons de fidélité sur un an au lieu de six échantillons sur six mois.</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Le renouvellement gratuit de l’abonnement annuel actuellement accordé aux clients CP+ sera supprimé. </a:t>
                      </a:r>
                    </a:p>
                    <a:p>
                      <a:pPr marL="180000" indent="-180000">
                        <a:spcAft>
                          <a:spcPts val="1200"/>
                        </a:spcAft>
                        <a:buClr>
                          <a:schemeClr val="accent2"/>
                        </a:buClr>
                        <a:buFont typeface="Wingdings" panose="05000000000000000000" pitchFamily="2" charset="2"/>
                        <a:buChar char="§"/>
                      </a:pPr>
                      <a:r>
                        <a:rPr lang="fr-FR" sz="1600" dirty="0">
                          <a:solidFill>
                            <a:schemeClr val="bg1"/>
                          </a:solidFill>
                          <a:latin typeface="Cabin" pitchFamily="2" charset="0"/>
                        </a:rPr>
                        <a:t>La façon dont les crédits de produits gratuits sont gagnés changera.</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fr-FR" dirty="0">
                <a:solidFill>
                  <a:schemeClr val="bg1"/>
                </a:solidFill>
              </a:rPr>
              <a:t>Résumé des modifications apportées au programme CP/CP+ 2025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fr-FR" dirty="0">
                <a:solidFill>
                  <a:schemeClr val="accent3"/>
                </a:solidFill>
              </a:rPr>
              <a:t>Les éléments qui</a:t>
            </a:r>
            <a:br>
              <a:rPr lang="fr-FR" dirty="0">
                <a:solidFill>
                  <a:schemeClr val="accent3"/>
                </a:solidFill>
              </a:rPr>
            </a:br>
            <a:r>
              <a:rPr lang="fr-FR" dirty="0">
                <a:solidFill>
                  <a:schemeClr val="accent3"/>
                </a:solidFill>
              </a:rPr>
              <a:t>restent inchangés</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600" dirty="0"/>
              <a:t>La façon de devenir un client privilégié est de mettre en place une commande d’abonnement mensuel récurrent avec BV.</a:t>
            </a:r>
          </a:p>
          <a:p>
            <a:pPr marL="0" indent="0">
              <a:lnSpc>
                <a:spcPct val="108000"/>
              </a:lnSpc>
              <a:spcBef>
                <a:spcPts val="0"/>
              </a:spcBef>
              <a:spcAft>
                <a:spcPts val="600"/>
              </a:spcAft>
              <a:buNone/>
            </a:pPr>
            <a:r>
              <a:rPr lang="fr-FR" sz="1600" dirty="0"/>
              <a:t>Pour devenir un client privilégié Plus, il faut créer une commande d’abonnement mensuel et payer la cotisation annuelle. Il n’y aura pas de changement.</a:t>
            </a:r>
            <a:endParaRPr lang="en-IE" sz="16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600" dirty="0"/>
              <a:t>Les avantages dont bénéficient les clients CP et CP+, tels que l’application </a:t>
            </a:r>
            <a:r>
              <a:rPr lang="fr-FR" sz="1600" dirty="0" err="1"/>
              <a:t>InTouch</a:t>
            </a:r>
            <a:r>
              <a:rPr lang="fr-FR" sz="1600" dirty="0"/>
              <a:t>, la construction de panier, le lien de parrainage et les prix de gros, resteront inchangés.</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4000" y="2471057"/>
            <a:ext cx="5232000" cy="2387600"/>
          </a:xfrm>
        </p:spPr>
        <p:txBody>
          <a:bodyPr/>
          <a:lstStyle/>
          <a:p>
            <a:r>
              <a:rPr lang="en-IE" sz="7200" i="1" dirty="0" err="1"/>
              <a:t>Échantillons</a:t>
            </a:r>
            <a:r>
              <a:rPr lang="en-IE" sz="7200" i="1" dirty="0"/>
              <a:t> de </a:t>
            </a:r>
            <a:r>
              <a:rPr lang="en-IE" sz="7200" i="1" dirty="0" err="1"/>
              <a:t>fidélité</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5231999" cy="787000"/>
          </a:xfrm>
        </p:spPr>
        <p:txBody>
          <a:bodyPr/>
          <a:lstStyle/>
          <a:p>
            <a:pPr>
              <a:lnSpc>
                <a:spcPct val="108000"/>
              </a:lnSpc>
              <a:spcBef>
                <a:spcPts val="0"/>
              </a:spcBef>
            </a:pPr>
            <a:r>
              <a:rPr lang="fr-FR" sz="1600" dirty="0"/>
              <a:t>Les clients CP et CP+ pourront bénéficier d’échantillons de fidélité, qui sont des échantillons de 10 patchs ajoutés aux commandes admissibles. Une commande qualifiée est une commande qui a une valeur de BV.</a:t>
            </a:r>
            <a:endParaRPr lang="en-IE" sz="1600" dirty="0"/>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Échantillons</a:t>
            </a:r>
            <a:r>
              <a:rPr lang="en-IE" dirty="0">
                <a:solidFill>
                  <a:schemeClr val="accent3"/>
                </a:solidFill>
              </a:rPr>
              <a:t> de </a:t>
            </a:r>
            <a:r>
              <a:rPr lang="en-IE" dirty="0" err="1">
                <a:solidFill>
                  <a:schemeClr val="accent3"/>
                </a:solidFill>
              </a:rPr>
              <a:t>fidélité</a:t>
            </a:r>
            <a:r>
              <a:rPr lang="en-IE" dirty="0">
                <a:solidFill>
                  <a:schemeClr val="accent3"/>
                </a:solidFill>
              </a:rPr>
              <a:t> - Client </a:t>
            </a:r>
            <a:r>
              <a:rPr lang="en-IE" dirty="0" err="1">
                <a:solidFill>
                  <a:schemeClr val="accent3"/>
                </a:solidFill>
              </a:rPr>
              <a:t>privilégié</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1*</a:t>
            </a:r>
          </a:p>
          <a:p>
            <a:pPr marL="0" indent="0">
              <a:lnSpc>
                <a:spcPct val="108000"/>
              </a:lnSpc>
              <a:spcBef>
                <a:spcPts val="0"/>
              </a:spcBef>
              <a:spcAft>
                <a:spcPts val="600"/>
              </a:spcAft>
              <a:buNone/>
            </a:pPr>
            <a:r>
              <a:rPr lang="fr-FR" sz="1400" dirty="0"/>
              <a:t>Ajouté automatiquement à la 4e commande de qualification, après trois commandes d’abonnement mensuel consécutives.</a:t>
            </a:r>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2*</a:t>
            </a:r>
          </a:p>
          <a:p>
            <a:pPr marL="0" indent="0">
              <a:lnSpc>
                <a:spcPct val="108000"/>
              </a:lnSpc>
              <a:spcBef>
                <a:spcPts val="0"/>
              </a:spcBef>
              <a:spcAft>
                <a:spcPts val="600"/>
              </a:spcAft>
              <a:buNone/>
            </a:pPr>
            <a:r>
              <a:rPr lang="fr-FR" sz="1400" dirty="0"/>
              <a:t>Ajouté automatiquement à la 7e commande de qualification, après trois autres commandes d’abonnement mensuel consécutives.</a:t>
            </a:r>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3*</a:t>
            </a:r>
          </a:p>
          <a:p>
            <a:pPr marL="0" indent="0">
              <a:lnSpc>
                <a:spcPct val="108000"/>
              </a:lnSpc>
              <a:spcBef>
                <a:spcPts val="0"/>
              </a:spcBef>
              <a:spcAft>
                <a:spcPts val="600"/>
              </a:spcAft>
              <a:buNone/>
            </a:pPr>
            <a:r>
              <a:rPr lang="fr-FR" sz="1400" dirty="0"/>
              <a:t>Ajouté automatiquement à la 10e commande de qualification, après trois autres commandes d’abonnement mensuel consécutives.</a:t>
            </a:r>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a:t>Échantillon de fidélité 4*</a:t>
            </a:r>
          </a:p>
          <a:p>
            <a:pPr marL="0" indent="0">
              <a:lnSpc>
                <a:spcPct val="108000"/>
              </a:lnSpc>
              <a:spcBef>
                <a:spcPts val="0"/>
              </a:spcBef>
              <a:spcAft>
                <a:spcPts val="600"/>
              </a:spcAft>
              <a:buNone/>
            </a:pPr>
            <a:r>
              <a:rPr lang="fr-FR" sz="1400" dirty="0"/>
              <a:t>Ajouté automatiquement à la 13e commande de qualification, après trois autres commandes d’abonnement mensuel consécutives.</a:t>
            </a:r>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fr-FR" sz="1800" dirty="0"/>
              <a:t>Après avoir reçu l’échantillon de fidélité 4 au cours de leur 13e mois, </a:t>
            </a:r>
            <a:br>
              <a:rPr lang="fr-FR" sz="1800" dirty="0"/>
            </a:br>
            <a:r>
              <a:rPr lang="fr-FR" sz="1800" dirty="0"/>
              <a:t>ils ne recevront plus d’échantillons de fidélité.</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ADA1FB-F5C6-1ACF-D04A-E74DDF82497D}"/>
              </a:ext>
            </a:extLst>
          </p:cNvPr>
          <p:cNvSpPr>
            <a:spLocks noGrp="1"/>
          </p:cNvSpPr>
          <p:nvPr>
            <p:ph type="title"/>
          </p:nvPr>
        </p:nvSpPr>
        <p:spPr/>
        <p:txBody>
          <a:bodyPr/>
          <a:lstStyle/>
          <a:p>
            <a:r>
              <a:rPr lang="en-IE" dirty="0" err="1">
                <a:solidFill>
                  <a:schemeClr val="accent2"/>
                </a:solidFill>
              </a:rPr>
              <a:t>Échantillons</a:t>
            </a:r>
            <a:r>
              <a:rPr lang="en-IE" dirty="0">
                <a:solidFill>
                  <a:schemeClr val="accent2"/>
                </a:solidFill>
              </a:rPr>
              <a:t> de </a:t>
            </a:r>
            <a:r>
              <a:rPr lang="en-IE" dirty="0" err="1">
                <a:solidFill>
                  <a:schemeClr val="accent2"/>
                </a:solidFill>
              </a:rPr>
              <a:t>fidélité</a:t>
            </a:r>
            <a:r>
              <a:rPr lang="en-IE" dirty="0">
                <a:solidFill>
                  <a:schemeClr val="accent2"/>
                </a:solidFill>
              </a:rPr>
              <a:t> - Client </a:t>
            </a:r>
            <a:r>
              <a:rPr lang="en-IE" dirty="0" err="1">
                <a:solidFill>
                  <a:schemeClr val="accent2"/>
                </a:solidFill>
              </a:rPr>
              <a:t>privilégié</a:t>
            </a:r>
            <a:r>
              <a:rPr lang="en-IE" dirty="0">
                <a:solidFill>
                  <a:schemeClr val="accent2"/>
                </a:solidFill>
              </a:rPr>
              <a:t> Plus</a:t>
            </a:r>
          </a:p>
        </p:txBody>
      </p:sp>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864000" y="3931041"/>
            <a:ext cx="1364850" cy="750137"/>
          </a:xfrm>
        </p:spPr>
        <p:txBody>
          <a:bodyPr/>
          <a:lstStyle/>
          <a:p>
            <a:pPr marL="0" indent="0" algn="ctr">
              <a:lnSpc>
                <a:spcPct val="100000"/>
              </a:lnSpc>
              <a:buNone/>
            </a:pPr>
            <a:r>
              <a:rPr lang="en-IE" sz="1000" dirty="0" err="1"/>
              <a:t>Échantillon</a:t>
            </a:r>
            <a:r>
              <a:rPr lang="en-IE" sz="1000" dirty="0"/>
              <a:t> de </a:t>
            </a:r>
            <a:r>
              <a:rPr lang="en-IE" sz="1000" dirty="0" err="1"/>
              <a:t>fidélité</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fr-FR" sz="1800" dirty="0"/>
              <a:t>Tous les clients CP+ doivent payer sur une base annuelle pour conserver leur statut. Ils peuvent recevoir des séries répétées d’échantillons de fidélité tant qu’ils paient leur cotisation de renouvellement.</a:t>
            </a:r>
          </a:p>
          <a:p>
            <a:pPr marL="0" indent="0">
              <a:spcAft>
                <a:spcPts val="0"/>
              </a:spcAft>
              <a:buFont typeface="Wingdings" panose="05000000000000000000" pitchFamily="2" charset="2"/>
              <a:buNone/>
            </a:pPr>
            <a:r>
              <a:rPr lang="fr-FR" sz="1800" dirty="0"/>
              <a:t>Les clients CP+ ne seront pas exclus du programme pour quelque raison que ce soit.</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86400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8383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8383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50366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50366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a:t> 9* </a:t>
            </a:r>
            <a:endParaRPr lang="en-IE" sz="1000" dirty="0"/>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32349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239430" y="5528792"/>
            <a:ext cx="153297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14332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143320" y="5528792"/>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963150" y="3931041"/>
            <a:ext cx="13648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Échantillon</a:t>
            </a:r>
            <a:r>
              <a:rPr lang="en-IE" sz="1000" dirty="0"/>
              <a:t> de </a:t>
            </a:r>
            <a:r>
              <a:rPr lang="en-IE" sz="1000" dirty="0" err="1"/>
              <a:t>fidélité</a:t>
            </a:r>
            <a:r>
              <a:rPr lang="en-IE" sz="1000" dirty="0"/>
              <a:t> 12*</a:t>
            </a:r>
          </a:p>
          <a:p>
            <a:pPr marL="0" indent="0" algn="ctr">
              <a:lnSpc>
                <a:spcPct val="100000"/>
              </a:lnSpc>
              <a:buFont typeface="Wingdings" panose="05000000000000000000" pitchFamily="2" charset="2"/>
              <a:buNone/>
            </a:pPr>
            <a:r>
              <a:rPr lang="fr-FR" sz="800" dirty="0"/>
              <a:t>Une pochette ordinaire au format normal de l’un des produits essayés précédemment, ou un seul produit </a:t>
            </a:r>
            <a:r>
              <a:rPr lang="fr-FR" sz="800" dirty="0" err="1"/>
              <a:t>Alavida</a:t>
            </a:r>
            <a:r>
              <a:rPr lang="fr-FR" sz="800" dirty="0"/>
              <a:t> (</a:t>
            </a:r>
            <a:r>
              <a:rPr lang="fr-FR" sz="800" dirty="0" err="1"/>
              <a:t>saufe</a:t>
            </a:r>
            <a:r>
              <a:rPr lang="fr-FR" sz="800" dirty="0"/>
              <a:t> X39 et X49)</a:t>
            </a:r>
            <a:endParaRPr lang="en-IE" sz="800" dirty="0"/>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3" name="TextBox 2">
            <a:extLst>
              <a:ext uri="{FF2B5EF4-FFF2-40B4-BE49-F238E27FC236}">
                <a16:creationId xmlns:a16="http://schemas.microsoft.com/office/drawing/2014/main" id="{573FF4B3-5EBF-7BE0-C5E2-4F4D2DDFEB61}"/>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p:txBody>
          <a:bodyPr/>
          <a:lstStyle/>
          <a:p>
            <a:r>
              <a:rPr lang="fr-FR" dirty="0">
                <a:solidFill>
                  <a:schemeClr val="accent2"/>
                </a:solidFill>
              </a:rPr>
              <a:t>Améliorations apportées au</a:t>
            </a:r>
            <a:br>
              <a:rPr lang="fr-FR" dirty="0">
                <a:solidFill>
                  <a:schemeClr val="accent2"/>
                </a:solidFill>
              </a:rPr>
            </a:br>
            <a:r>
              <a:rPr lang="fr-FR" dirty="0">
                <a:solidFill>
                  <a:schemeClr val="accent2"/>
                </a:solidFill>
              </a:rPr>
              <a:t>programme de partage CP+</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fr-FR" sz="1600" dirty="0"/>
              <a:t>Un client CP+ reçoit un crédit de 100 $ USD qu’il peut utiliser pour obtenir des produits gratuits pour chaque groupe de trois clients qu’il recommande et qui passent des commandes qualifiantes (c’est-à-dire contenant des BV) au cours d’un mois donné, ou pour chaque groupe de deux clients qu’il recommande et qui passent des commandes qualifiantes en plus de la commande personnelle du client CP+. Il n’y a pas de montant minimum de qualification que les commandes doivent atteindre.</a:t>
            </a:r>
          </a:p>
          <a:p>
            <a:pPr>
              <a:buClr>
                <a:schemeClr val="accent2"/>
              </a:buClr>
            </a:pPr>
            <a:r>
              <a:rPr lang="fr-FR" sz="1600" dirty="0"/>
              <a:t>Les clients CP+ doivent actuellement activer un paramètre pour que les points du programme de partage soient appliqués. Cela ne sera plus nécessaire et les points seront automatiquement appliqués.</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fr-FR" sz="1600" dirty="0"/>
              <a:t>Les points du programme de partage ne peuvent actuellement être appliqués qu’à des patchs. Grâce à ces améliorations, les points du programme de partage peuvent être appliqués à n’importe quel article, à l’exception des frais de renouvellement.</a:t>
            </a:r>
          </a:p>
          <a:p>
            <a:pPr>
              <a:buClr>
                <a:schemeClr val="accent2"/>
              </a:buClr>
            </a:pPr>
            <a:r>
              <a:rPr lang="fr-FR" sz="1600" dirty="0"/>
              <a:t>L’exigence d’un sous-total minimum pour les clients parrainés sera supprimée. Toute commande d’une valeur de BV sera considérée comme une commande qualifiante.</a:t>
            </a:r>
          </a:p>
          <a:p>
            <a:pPr>
              <a:buClr>
                <a:schemeClr val="accent2"/>
              </a:buClr>
            </a:pPr>
            <a:r>
              <a:rPr lang="fr-FR" sz="1600" dirty="0"/>
              <a:t>Le crédit ne s’applique qu’aux commandes d’abonnement mensuel et ne couvre que les produits, pas les frais d’expédition ni les taxes.</a:t>
            </a: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fr-FR" sz="2000" b="1" dirty="0">
                <a:solidFill>
                  <a:schemeClr val="accent2"/>
                </a:solidFill>
              </a:rPr>
              <a:t>Widget du programme de partage :</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8" name="Title 1">
            <a:extLst>
              <a:ext uri="{FF2B5EF4-FFF2-40B4-BE49-F238E27FC236}">
                <a16:creationId xmlns:a16="http://schemas.microsoft.com/office/drawing/2014/main" id="{F0E5A54A-A02A-7E09-3901-9FC3025C9D86}"/>
              </a:ext>
            </a:extLst>
          </p:cNvPr>
          <p:cNvSpPr>
            <a:spLocks noGrp="1"/>
          </p:cNvSpPr>
          <p:nvPr>
            <p:ph type="title"/>
          </p:nvPr>
        </p:nvSpPr>
        <p:spPr>
          <a:xfrm>
            <a:off x="864000" y="864000"/>
            <a:ext cx="10464000" cy="826688"/>
          </a:xfrm>
        </p:spPr>
        <p:txBody>
          <a:bodyPr/>
          <a:lstStyle/>
          <a:p>
            <a:r>
              <a:rPr lang="fr-FR" dirty="0">
                <a:solidFill>
                  <a:schemeClr val="accent2"/>
                </a:solidFill>
              </a:rPr>
              <a:t>Améliorations apportées au</a:t>
            </a:r>
            <a:br>
              <a:rPr lang="fr-FR" dirty="0">
                <a:solidFill>
                  <a:schemeClr val="accent2"/>
                </a:solidFill>
              </a:rPr>
            </a:br>
            <a:r>
              <a:rPr lang="fr-FR" dirty="0">
                <a:solidFill>
                  <a:schemeClr val="accent2"/>
                </a:solidFill>
              </a:rPr>
              <a:t>programme de partage CP+</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fr-FR" sz="1100" b="1" dirty="0">
                <a:solidFill>
                  <a:schemeClr val="accent3"/>
                </a:solidFill>
              </a:rPr>
              <a:t>Q1 	QUAND LE LANCEMENT EST-IL PRÉVU ?</a:t>
            </a:r>
          </a:p>
          <a:p>
            <a:pPr marL="540000" indent="-540000">
              <a:lnSpc>
                <a:spcPct val="100000"/>
              </a:lnSpc>
              <a:spcAft>
                <a:spcPts val="1200"/>
              </a:spcAft>
              <a:buNone/>
            </a:pPr>
            <a:r>
              <a:rPr lang="fr-FR" sz="1100" dirty="0"/>
              <a:t>R1 	Printemps 2025</a:t>
            </a:r>
          </a:p>
          <a:p>
            <a:pPr marL="540000" indent="-540000">
              <a:lnSpc>
                <a:spcPct val="100000"/>
              </a:lnSpc>
              <a:spcAft>
                <a:spcPts val="0"/>
              </a:spcAft>
              <a:buFont typeface="Wingdings" panose="05000000000000000000" pitchFamily="2" charset="2"/>
              <a:buNone/>
            </a:pPr>
            <a:r>
              <a:rPr lang="fr-FR" sz="1100" b="1" dirty="0">
                <a:solidFill>
                  <a:schemeClr val="accent3"/>
                </a:solidFill>
              </a:rPr>
              <a:t>Q2 	DANS QUELS PAYS CES AMÉLIORATIONS SERONT-ELLES LANCÉES ?</a:t>
            </a:r>
          </a:p>
          <a:p>
            <a:pPr marL="540000" indent="-540000">
              <a:lnSpc>
                <a:spcPct val="100000"/>
              </a:lnSpc>
              <a:spcAft>
                <a:spcPts val="1200"/>
              </a:spcAft>
              <a:buNone/>
            </a:pPr>
            <a:r>
              <a:rPr lang="fr-FR" sz="1100" dirty="0"/>
              <a:t>R2 	Dans tous les pays où le programme CP/CP+ existe actuellement, c’est-à-dire tous nos marchés à l’exception du Japon et de la Corée. </a:t>
            </a:r>
          </a:p>
          <a:p>
            <a:pPr marL="540000" indent="-540000">
              <a:lnSpc>
                <a:spcPct val="100000"/>
              </a:lnSpc>
              <a:spcAft>
                <a:spcPts val="0"/>
              </a:spcAft>
              <a:buFont typeface="Wingdings" panose="05000000000000000000" pitchFamily="2" charset="2"/>
              <a:buNone/>
            </a:pPr>
            <a:r>
              <a:rPr lang="fr-FR" sz="1100" b="1" dirty="0">
                <a:solidFill>
                  <a:schemeClr val="accent3"/>
                </a:solidFill>
              </a:rPr>
              <a:t>Q3 	QUELS CHANGEMENTS SERONT APPORTÉS AU PROGRAMME DE CLIENT PRIVILÉGIÉ ?</a:t>
            </a:r>
          </a:p>
          <a:p>
            <a:pPr marL="540000" indent="-540000">
              <a:lnSpc>
                <a:spcPct val="100000"/>
              </a:lnSpc>
              <a:spcAft>
                <a:spcPts val="1200"/>
              </a:spcAft>
              <a:buNone/>
            </a:pPr>
            <a:r>
              <a:rPr lang="fr-FR" sz="1100" dirty="0"/>
              <a:t>R3 	Au lieu de recevoir des cadeaux </a:t>
            </a:r>
            <a:r>
              <a:rPr lang="fr-FR" sz="1100" dirty="0" err="1"/>
              <a:t>LifeWave</a:t>
            </a:r>
            <a:r>
              <a:rPr lang="fr-FR" sz="1100" dirty="0"/>
              <a:t> gratuits après leurs 3e, 6e, 9e et 12e commandes d’abonnement mensuel, les clients CP recevront des pochettes d’échantillons de 10 patchs à ces mêmes intervalles. Pour la plupart des marchés, les clients CP recevront une pochette d’échantillons de Y-Age </a:t>
            </a:r>
            <a:r>
              <a:rPr lang="fr-FR" sz="1100" dirty="0" err="1"/>
              <a:t>Aeon</a:t>
            </a:r>
            <a:r>
              <a:rPr lang="fr-FR" sz="1100" dirty="0"/>
              <a:t> avec leur 4e commande d’abonnement mensuel, une pochette d’échantillons de Y-Age </a:t>
            </a:r>
            <a:r>
              <a:rPr lang="fr-FR" sz="1100" dirty="0" err="1"/>
              <a:t>Glutathione</a:t>
            </a:r>
            <a:r>
              <a:rPr lang="fr-FR" sz="1100" dirty="0"/>
              <a:t> avec leur 7e commande d’abonnement mensuel, et une pochette d’échantillons de Silent </a:t>
            </a:r>
            <a:r>
              <a:rPr lang="fr-FR" sz="1100" dirty="0" err="1"/>
              <a:t>Nights</a:t>
            </a:r>
            <a:r>
              <a:rPr lang="fr-FR" sz="1100" dirty="0"/>
              <a:t> avec leur 10e commande d’abonnement mensuel. Ils pourront choisir entre une version normale de l’un de ces trois produits ou l’un des produits </a:t>
            </a:r>
            <a:r>
              <a:rPr lang="fr-FR" sz="1100" dirty="0" err="1"/>
              <a:t>Alavida</a:t>
            </a:r>
            <a:r>
              <a:rPr lang="fr-FR" sz="1100" dirty="0"/>
              <a:t> après leur 12e commande d’abonnement mensuel. Après leur 12e mois, ils recevront un autorépondeur les invitant à se rendre sur le widget Back Office pour sélectionner le produit de leur choix. S’ils ne choisissent pas, une pochette au format normal d’</a:t>
            </a:r>
            <a:r>
              <a:rPr lang="fr-FR" sz="1100" dirty="0" err="1"/>
              <a:t>Aeon</a:t>
            </a:r>
            <a:r>
              <a:rPr lang="fr-FR" sz="1100" dirty="0"/>
              <a:t> leur sera automatiquement envoyée. Les clients CP de Thaïlande recevront un échantillon de X39 avec leur 7e commande d’abonnement mensuel, à la place du Glutathion.</a:t>
            </a:r>
          </a:p>
          <a:p>
            <a:pPr marL="540000" indent="-540000">
              <a:lnSpc>
                <a:spcPct val="100000"/>
              </a:lnSpc>
              <a:spcAft>
                <a:spcPts val="0"/>
              </a:spcAft>
              <a:buFont typeface="Wingdings" panose="05000000000000000000" pitchFamily="2" charset="2"/>
              <a:buNone/>
            </a:pPr>
            <a:r>
              <a:rPr lang="fr-FR" sz="1100" b="1" dirty="0">
                <a:solidFill>
                  <a:schemeClr val="accent3"/>
                </a:solidFill>
              </a:rPr>
              <a:t>Q4 	QUE SE PASSE-T-IL SI UN CLIENT PRIVILÉGIÉ SOUHAITE PASSER AU PROGRAMME CP+ ?</a:t>
            </a:r>
          </a:p>
          <a:p>
            <a:pPr marL="540000" indent="-540000">
              <a:lnSpc>
                <a:spcPct val="100000"/>
              </a:lnSpc>
              <a:spcAft>
                <a:spcPts val="1200"/>
              </a:spcAft>
              <a:buNone/>
            </a:pPr>
            <a:r>
              <a:rPr lang="fr-FR" sz="1100" dirty="0"/>
              <a:t>R4 	Lorsqu’un client privilégié passe une Commande d’abonnement mensuel, il a la possibilité de passer au statut de CP+ pour 25 $ USD/25 €. En </a:t>
            </a:r>
            <a:r>
              <a:rPr lang="fr-FR" sz="1100" dirty="0" err="1"/>
              <a:t>choissant</a:t>
            </a:r>
            <a:r>
              <a:rPr lang="fr-FR" sz="1100" dirty="0"/>
              <a:t> cette option, il passera au Programme CP+.</a:t>
            </a:r>
          </a:p>
          <a:p>
            <a:pPr marL="540000" indent="-540000">
              <a:lnSpc>
                <a:spcPct val="100000"/>
              </a:lnSpc>
              <a:spcAft>
                <a:spcPts val="0"/>
              </a:spcAft>
              <a:buFont typeface="Wingdings" panose="05000000000000000000" pitchFamily="2" charset="2"/>
              <a:buNone/>
            </a:pPr>
            <a:r>
              <a:rPr lang="fr-FR" sz="1100" b="1" dirty="0">
                <a:solidFill>
                  <a:schemeClr val="accent3"/>
                </a:solidFill>
              </a:rPr>
              <a:t>Q5 	LA PROCÉDURE D’INSCRIPTION D’UN MEMBRE CP+ SERA-T-ELLE DIFFÉRENTE DE CELLE D’UN CLIENT PRIVILÉGIÉ ?</a:t>
            </a:r>
          </a:p>
          <a:p>
            <a:pPr marL="540000" indent="-540000">
              <a:lnSpc>
                <a:spcPct val="100000"/>
              </a:lnSpc>
              <a:spcAft>
                <a:spcPts val="1200"/>
              </a:spcAft>
              <a:buNone/>
            </a:pPr>
            <a:r>
              <a:rPr lang="fr-FR" sz="1100" dirty="0"/>
              <a:t>R5 	Lorsqu’un client sélectionne un article et clique sur le bouton « Ajouter au panier », une fenêtre contextuelle apparaît. La fenêtre contextuelle indique les chemins à suivre pour devenir un client au détail, un client privilégié ou un membre CP+. Si le client choisit CP+, son article et les frais d’inscription au Programme CP+ seront ajoutés à son panier. Après avoir passé à la caisse en tant que CP+, il lui sera demandé de créer une commande d’abonnement mensuel. Il peut cliquer sur le bouton « par défaut » pour ajouter automatiquement les articles de son panier à sa Commande d’abonnement mensuel, puis sélectionner d’autres articles pour sa commande d’abonnement mensuel ou pour une commande unique. Il pourra également fixer la date à laquelle il souhaite commencer à recevoir ses produits d’abonnement.</a:t>
            </a:r>
            <a:endParaRPr lang="fr-FR" sz="11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a:solidFill>
                  <a:schemeClr val="accent3"/>
                </a:solidFill>
              </a:rPr>
              <a:t>FAQs</a:t>
            </a: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fr-FR" sz="1100" b="1" dirty="0">
                <a:solidFill>
                  <a:schemeClr val="accent3"/>
                </a:solidFill>
              </a:rPr>
              <a:t>Q6 	QUE SE PASSE-T-IL SI UN CLIENT CP+ NE PAIE PAS SES FRAIS DE RENOUVELLEMENT À LA DATE ANNIVERSAIRE MAIS A UNE COMMANDE D’ABONNEMENT MENSUEL ACTIVE ?</a:t>
            </a:r>
          </a:p>
          <a:p>
            <a:pPr marL="540000" indent="-540000">
              <a:lnSpc>
                <a:spcPct val="100000"/>
              </a:lnSpc>
              <a:spcAft>
                <a:spcPts val="1200"/>
              </a:spcAft>
              <a:buNone/>
            </a:pPr>
            <a:r>
              <a:rPr lang="fr-FR" sz="1100" dirty="0"/>
              <a:t>R6 	Les membres CP+ qui ne paient pas les frais de renouvellement une semaine après la date de renouvellement de leur CP+ pourront toujours bénéficier des prix de gros en tant que clients privilégiés, mais ils ne pourront pas profiter des autres avantages liés au statut de client CP+. S’ils n’ont pas de commande d’abonnement mensuel active, ils devront payer les produits au prix de détail. </a:t>
            </a:r>
          </a:p>
          <a:p>
            <a:pPr marL="540000" indent="-540000">
              <a:lnSpc>
                <a:spcPct val="100000"/>
              </a:lnSpc>
              <a:spcAft>
                <a:spcPts val="0"/>
              </a:spcAft>
              <a:buFont typeface="Wingdings" panose="05000000000000000000" pitchFamily="2" charset="2"/>
              <a:buNone/>
            </a:pPr>
            <a:r>
              <a:rPr lang="fr-FR" sz="1100" b="1" dirty="0">
                <a:solidFill>
                  <a:schemeClr val="accent3"/>
                </a:solidFill>
              </a:rPr>
              <a:t>Q7 	QUELLE EST LA DURÉE DE L’ABONNEMENT AU PROGRAMME CP+ ?</a:t>
            </a:r>
          </a:p>
          <a:p>
            <a:pPr marL="540000" indent="-540000">
              <a:lnSpc>
                <a:spcPct val="100000"/>
              </a:lnSpc>
              <a:spcAft>
                <a:spcPts val="1200"/>
              </a:spcAft>
              <a:buNone/>
            </a:pPr>
            <a:r>
              <a:rPr lang="fr-FR" sz="1100" dirty="0"/>
              <a:t>R7 	Un an à compter de la première inscription. Les membres CP+ ne bénéficieront plus d’un renouvellement gratuit de leur abonnement annuel à la fin de la première année. Tous les clients CP+ devront s’acquitter d’une redevance de renouvellement d’abonnement de 25 $/25 € sur une base annuelle pour rester clients CP+.</a:t>
            </a:r>
          </a:p>
          <a:p>
            <a:pPr marL="540000" indent="-540000">
              <a:lnSpc>
                <a:spcPct val="100000"/>
              </a:lnSpc>
              <a:spcAft>
                <a:spcPts val="0"/>
              </a:spcAft>
              <a:buFont typeface="Wingdings" panose="05000000000000000000" pitchFamily="2" charset="2"/>
              <a:buNone/>
            </a:pPr>
            <a:r>
              <a:rPr lang="fr-FR" sz="1100" b="1" dirty="0">
                <a:solidFill>
                  <a:schemeClr val="accent3"/>
                </a:solidFill>
              </a:rPr>
              <a:t>Q8 	QUE SE PASSE-T-IL SI UN MEMBRE CP+ ANNULE SA COMMANDE D’ABONNEMENT MENSUEL ?</a:t>
            </a:r>
          </a:p>
          <a:p>
            <a:pPr marL="540000" indent="-540000">
              <a:lnSpc>
                <a:spcPct val="100000"/>
              </a:lnSpc>
              <a:spcAft>
                <a:spcPts val="1200"/>
              </a:spcAft>
              <a:buNone/>
            </a:pPr>
            <a:r>
              <a:rPr lang="fr-FR" sz="1100" dirty="0"/>
              <a:t>R8 	Si un membre CP+ annule sa Commande d’abonnement mensuel, il reste membre du programme jusqu’à la date de renouvellement, mais ne pourra pas bénéficier des prix de gros. S’il ne paie pas les frais de renouvellement, il sera rétrogradé du statut de membre CP+ à celui de client au détail.</a:t>
            </a:r>
          </a:p>
          <a:p>
            <a:pPr marL="540000" indent="-540000">
              <a:lnSpc>
                <a:spcPct val="100000"/>
              </a:lnSpc>
              <a:spcAft>
                <a:spcPts val="0"/>
              </a:spcAft>
              <a:buFont typeface="Wingdings" panose="05000000000000000000" pitchFamily="2" charset="2"/>
              <a:buNone/>
            </a:pPr>
            <a:r>
              <a:rPr lang="fr-FR" sz="1100" b="1" dirty="0">
                <a:solidFill>
                  <a:schemeClr val="accent3"/>
                </a:solidFill>
              </a:rPr>
              <a:t>Q9 	QUE SE PASSE-T-IL SI UN CLIENT AU DÉTAIL EXISTANT CRÉE UNE COMMANDE D’ABONNEMENT MENSUEL ET PAIE LES FRAIS D’INSCRIPTION DE 25 $/25 € POUR ÊTRE CP+ ?</a:t>
            </a:r>
          </a:p>
          <a:p>
            <a:pPr marL="540000" indent="-540000">
              <a:lnSpc>
                <a:spcPct val="100000"/>
              </a:lnSpc>
              <a:spcAft>
                <a:spcPts val="1200"/>
              </a:spcAft>
              <a:buNone/>
            </a:pPr>
            <a:r>
              <a:rPr lang="fr-FR" sz="1100" dirty="0"/>
              <a:t>R9 	Il passera automatiquement au Programme CP+. </a:t>
            </a:r>
          </a:p>
          <a:p>
            <a:pPr marL="540000" indent="-540000">
              <a:lnSpc>
                <a:spcPct val="100000"/>
              </a:lnSpc>
              <a:spcAft>
                <a:spcPts val="0"/>
              </a:spcAft>
              <a:buFont typeface="Wingdings" panose="05000000000000000000" pitchFamily="2" charset="2"/>
              <a:buNone/>
            </a:pPr>
            <a:r>
              <a:rPr lang="fr-FR" sz="1100" b="1" dirty="0">
                <a:solidFill>
                  <a:schemeClr val="accent3"/>
                </a:solidFill>
              </a:rPr>
              <a:t>Q10 	LES FRAIS DE RENOUVELLEMENT SONT-ILS REMBOURSABLES ?</a:t>
            </a:r>
          </a:p>
          <a:p>
            <a:pPr marL="540000" indent="-540000">
              <a:lnSpc>
                <a:spcPct val="100000"/>
              </a:lnSpc>
              <a:spcAft>
                <a:spcPts val="1200"/>
              </a:spcAft>
              <a:buNone/>
            </a:pPr>
            <a:r>
              <a:rPr lang="fr-FR" sz="1100" dirty="0"/>
              <a:t>R10 	Les frais de 25,00 $/25,00 € ne sont pas remboursables. Une notification par e-mail sera envoyée pour demander s’ils souhaitent renouveler leur statut avant qu’il n’expire.</a:t>
            </a:r>
          </a:p>
          <a:p>
            <a:pPr marL="540000" indent="-540000">
              <a:lnSpc>
                <a:spcPct val="100000"/>
              </a:lnSpc>
              <a:spcAft>
                <a:spcPts val="0"/>
              </a:spcAft>
              <a:buFont typeface="Wingdings" panose="05000000000000000000" pitchFamily="2" charset="2"/>
              <a:buNone/>
            </a:pPr>
            <a:r>
              <a:rPr lang="fr-FR" sz="1100" b="1" dirty="0">
                <a:solidFill>
                  <a:schemeClr val="accent3"/>
                </a:solidFill>
              </a:rPr>
              <a:t>Q11  	UN MEMBRE CP+ PEUT-IL MANQUER OU SAUTER DES MOIS AU COURS D’UNE ANNÉE ET CONSERVER SES AVANTAGES CP+ ?</a:t>
            </a:r>
          </a:p>
          <a:p>
            <a:pPr marL="540000" indent="-540000">
              <a:lnSpc>
                <a:spcPct val="100000"/>
              </a:lnSpc>
              <a:spcAft>
                <a:spcPts val="1200"/>
              </a:spcAft>
              <a:buNone/>
            </a:pPr>
            <a:r>
              <a:rPr lang="fr-FR" sz="1100" dirty="0"/>
              <a:t>R11 	Les clients privilégiés peuvent annuler ou sauter deux mois de leur commande d’abonnement mensuel au cours d’une période de 12 mois en continu et conserver leurs avantages CP. La période de 12 mois commence à la date de création de la première commande éligible. Toutefois, s’ils renvoient plus de deux commandes, ils perdent leur élan et le nombre de commandes qualifiantes est remis à 0. Si c’est remis à 0, ils ne redémarreront pas leurs échantillons. Ils continueront seulement à se qualifier là où ils l’ont fait la dernière fois.</a:t>
            </a:r>
            <a:endParaRPr lang="fr-FR" sz="11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a:solidFill>
                  <a:schemeClr val="accent3"/>
                </a:solidFill>
              </a:rPr>
              <a:t>FAQs</a:t>
            </a: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fr-FR" sz="1100" b="1" dirty="0">
                <a:solidFill>
                  <a:schemeClr val="accent3"/>
                </a:solidFill>
              </a:rPr>
              <a:t>Q12 	AVEC LE PROGRAMME DE PARTAGE, UN MEMBRE CP+ PEUT-IL GAGNER PLUS D’UN CRÉDIT PRODUIT DE 100 $ USD/95 € PAR MOIS ?</a:t>
            </a:r>
          </a:p>
          <a:p>
            <a:pPr marL="540000" indent="-540000">
              <a:lnSpc>
                <a:spcPct val="100000"/>
              </a:lnSpc>
              <a:spcAft>
                <a:spcPts val="1200"/>
              </a:spcAft>
              <a:buNone/>
            </a:pPr>
            <a:r>
              <a:rPr lang="fr-FR" sz="1100" dirty="0"/>
              <a:t>R12 	Oui, il peut ! Si les clients qu’ils recommandent achètent plus de produits au cours d’un mois donné, ils peuvent accumuler plus de crédits. Le nombre de crédits qu’il peut accumuler n’est pas limité.</a:t>
            </a:r>
          </a:p>
          <a:p>
            <a:pPr marL="540000" indent="-540000">
              <a:lnSpc>
                <a:spcPct val="100000"/>
              </a:lnSpc>
              <a:spcAft>
                <a:spcPts val="0"/>
              </a:spcAft>
              <a:buFont typeface="Wingdings" panose="05000000000000000000" pitchFamily="2" charset="2"/>
              <a:buNone/>
            </a:pPr>
            <a:r>
              <a:rPr lang="fr-FR" sz="1100" b="1" dirty="0">
                <a:solidFill>
                  <a:schemeClr val="accent3"/>
                </a:solidFill>
              </a:rPr>
              <a:t>Q13 	LES CRÉDITS DU PROGRAMME DE PARTAGE D’UN MEMBRE CP+ SERONT-ILS AUTOMATIQUEMENT APPLIQUÉS À SES COMMANDES ?</a:t>
            </a:r>
          </a:p>
          <a:p>
            <a:pPr marL="540000" indent="-540000">
              <a:lnSpc>
                <a:spcPct val="100000"/>
              </a:lnSpc>
              <a:spcAft>
                <a:spcPts val="1200"/>
              </a:spcAft>
              <a:buNone/>
            </a:pPr>
            <a:r>
              <a:rPr lang="fr-FR" sz="1100" dirty="0"/>
              <a:t>R13 	Oui, ils seront appliqués. Ils ne doivent plus activer un paramètre pour que les points du programme de partage soient appliqués.</a:t>
            </a:r>
          </a:p>
          <a:p>
            <a:pPr marL="540000" indent="-540000">
              <a:lnSpc>
                <a:spcPct val="100000"/>
              </a:lnSpc>
              <a:spcAft>
                <a:spcPts val="0"/>
              </a:spcAft>
              <a:buFont typeface="Wingdings" panose="05000000000000000000" pitchFamily="2" charset="2"/>
              <a:buNone/>
            </a:pPr>
            <a:r>
              <a:rPr lang="fr-FR" sz="1100" b="1" dirty="0">
                <a:solidFill>
                  <a:schemeClr val="accent3"/>
                </a:solidFill>
              </a:rPr>
              <a:t>Q14 	CES CRÉDITS AURONT-ILS UNE DATE D’EXPIRATION OU POURRONT-ILS ÊTRE UTILISÉS À TOUT MOMENT ?</a:t>
            </a:r>
          </a:p>
          <a:p>
            <a:pPr marL="540000" indent="-540000">
              <a:lnSpc>
                <a:spcPct val="100000"/>
              </a:lnSpc>
              <a:spcAft>
                <a:spcPts val="1200"/>
              </a:spcAft>
              <a:buNone/>
            </a:pPr>
            <a:r>
              <a:rPr lang="fr-FR" sz="1100" dirty="0"/>
              <a:t>R14 	Les crédits expirent au bout de deux mois.</a:t>
            </a:r>
          </a:p>
          <a:p>
            <a:pPr marL="540000" indent="-540000">
              <a:lnSpc>
                <a:spcPct val="100000"/>
              </a:lnSpc>
              <a:spcAft>
                <a:spcPts val="0"/>
              </a:spcAft>
              <a:buFont typeface="Wingdings" panose="05000000000000000000" pitchFamily="2" charset="2"/>
              <a:buNone/>
            </a:pPr>
            <a:r>
              <a:rPr lang="fr-FR" sz="1100" b="1" dirty="0">
                <a:solidFill>
                  <a:schemeClr val="accent3"/>
                </a:solidFill>
              </a:rPr>
              <a:t>Q15 	QU’EST-CE QU’UNE COMMANDE QUALIFIANTE AUX FINS DU PROGRAMME DE PARTAGE ?</a:t>
            </a:r>
          </a:p>
          <a:p>
            <a:pPr marL="540000" indent="-540000">
              <a:lnSpc>
                <a:spcPct val="100000"/>
              </a:lnSpc>
              <a:spcAft>
                <a:spcPts val="1200"/>
              </a:spcAft>
              <a:buNone/>
            </a:pPr>
            <a:r>
              <a:rPr lang="fr-FR" sz="1100" dirty="0"/>
              <a:t>R15 	La seule condition pour qu’une commande d’un client parrainé soit prise en compte dans les crédits du programme de partage d’un client CP+ est qu’elle ait une valeur BV. Toute commande d’une valeur de BV sera comptée comme une commande qualifiante. </a:t>
            </a:r>
          </a:p>
          <a:p>
            <a:pPr marL="540000" indent="-540000">
              <a:lnSpc>
                <a:spcPct val="100000"/>
              </a:lnSpc>
              <a:spcAft>
                <a:spcPts val="0"/>
              </a:spcAft>
              <a:buFont typeface="Wingdings" panose="05000000000000000000" pitchFamily="2" charset="2"/>
              <a:buNone/>
            </a:pPr>
            <a:r>
              <a:rPr lang="fr-FR" sz="1100" b="1" dirty="0">
                <a:solidFill>
                  <a:schemeClr val="accent3"/>
                </a:solidFill>
              </a:rPr>
              <a:t>Q16 	LES CRÉDITS DU PROGRAMME DE PARTAGE NE PEUVENT-ILS ÊTRE APPLIQUÉS QUE POUR LES PATCHS ?</a:t>
            </a:r>
          </a:p>
          <a:p>
            <a:pPr marL="540000" indent="-540000">
              <a:lnSpc>
                <a:spcPct val="100000"/>
              </a:lnSpc>
              <a:spcAft>
                <a:spcPts val="1200"/>
              </a:spcAft>
              <a:buNone/>
            </a:pPr>
            <a:r>
              <a:rPr lang="fr-FR" sz="1100" dirty="0"/>
              <a:t>R16 	Ce n’est plus le cas aujourd’hui. Désormais, les crédits du programme de partage peuvent être appliqués à n’importe quel article.</a:t>
            </a:r>
          </a:p>
          <a:p>
            <a:pPr marL="540000" indent="-540000">
              <a:lnSpc>
                <a:spcPct val="100000"/>
              </a:lnSpc>
              <a:spcAft>
                <a:spcPts val="0"/>
              </a:spcAft>
              <a:buFont typeface="Wingdings" panose="05000000000000000000" pitchFamily="2" charset="2"/>
              <a:buNone/>
            </a:pPr>
            <a:r>
              <a:rPr lang="fr-FR" sz="1100" b="1" dirty="0">
                <a:solidFill>
                  <a:schemeClr val="accent3"/>
                </a:solidFill>
              </a:rPr>
              <a:t>Q17 	LES RÉCOMPENSES DE FIDÉLITÉ DES CLIENTS CP/CP+ EXISTANTS SE POURSUIVRONT-ELLES AU MOMENT DU LANCEMENT DE CES AMÉLIORATIONS, OU SERONT-ELLES RÉINITIALISÉES ?</a:t>
            </a:r>
          </a:p>
          <a:p>
            <a:pPr marL="540000" indent="-540000">
              <a:lnSpc>
                <a:spcPct val="100000"/>
              </a:lnSpc>
              <a:spcAft>
                <a:spcPts val="1200"/>
              </a:spcAft>
              <a:buNone/>
            </a:pPr>
            <a:r>
              <a:rPr lang="fr-FR" sz="1100" dirty="0"/>
              <a:t>R17 	Le programme de récompenses actuel sera réinitialisé lorsque le nouveau programme commencera. Tout le monde repart à zéro dans le nouveau programme de récompenses.</a:t>
            </a:r>
          </a:p>
          <a:p>
            <a:pPr marL="540000" indent="-540000">
              <a:lnSpc>
                <a:spcPct val="100000"/>
              </a:lnSpc>
              <a:spcAft>
                <a:spcPts val="0"/>
              </a:spcAft>
              <a:buFont typeface="Wingdings" panose="05000000000000000000" pitchFamily="2" charset="2"/>
              <a:buNone/>
            </a:pPr>
            <a:r>
              <a:rPr lang="fr-FR" sz="1100" b="1" dirty="0">
                <a:solidFill>
                  <a:schemeClr val="accent3"/>
                </a:solidFill>
              </a:rPr>
              <a:t>Q18	DANS LE DERNIER ÉCHANTILLON DE FIDÉLITÉ, PEUT-ON CHOISIR N’IMPORTE QUEL PRODUIT D’ALAVIDA (PAR EX. PATCHS, JOUR, NUIT, CRÈME POUR LES YEUX) ?</a:t>
            </a:r>
          </a:p>
          <a:p>
            <a:pPr marL="540000" indent="-540000">
              <a:lnSpc>
                <a:spcPct val="100000"/>
              </a:lnSpc>
              <a:spcAft>
                <a:spcPts val="1200"/>
              </a:spcAft>
              <a:buNone/>
            </a:pPr>
            <a:r>
              <a:rPr lang="fr-FR" sz="1100" dirty="0"/>
              <a:t>R18	Oui.</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380</TotalTime>
  <Words>2079</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Cabin</vt:lpstr>
      <vt:lpstr>Wingdings</vt:lpstr>
      <vt:lpstr>Office Theme</vt:lpstr>
      <vt:lpstr>PowerPoint Presentation</vt:lpstr>
      <vt:lpstr>Résumé des modifications apportées au programme CP/CP+ 2025</vt:lpstr>
      <vt:lpstr>Les éléments qui restent inchangés</vt:lpstr>
      <vt:lpstr>Échantillons de fidélité</vt:lpstr>
      <vt:lpstr>Échantillons de fidélité - Client privilégié</vt:lpstr>
      <vt:lpstr>Échantillons de fidélité - Client privilégié Plus</vt:lpstr>
      <vt:lpstr>Améliorations apportées au programme de partage CP+</vt:lpstr>
      <vt:lpstr>Améliorations apportées au programme de partage CP+</vt:lpstr>
      <vt:lpstr>FAQs</vt:lpstr>
      <vt:lpstr>FAQs</vt:lpstr>
      <vt:lpstr>FAQs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12</cp:revision>
  <dcterms:created xsi:type="dcterms:W3CDTF">2025-03-12T11:45:21Z</dcterms:created>
  <dcterms:modified xsi:type="dcterms:W3CDTF">2025-04-01T16:56:25Z</dcterms:modified>
</cp:coreProperties>
</file>